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57" r:id="rId4"/>
    <p:sldId id="258" r:id="rId5"/>
    <p:sldId id="741" r:id="rId6"/>
    <p:sldId id="259" r:id="rId7"/>
    <p:sldId id="260" r:id="rId8"/>
    <p:sldId id="262" r:id="rId9"/>
    <p:sldId id="740" r:id="rId10"/>
    <p:sldId id="263" r:id="rId11"/>
  </p:sldIdLst>
  <p:sldSz cx="18288000" cy="10287000"/>
  <p:notesSz cx="6858000" cy="9144000"/>
  <p:embeddedFontLst>
    <p:embeddedFont>
      <p:font typeface="Amasis MT Pro Medium" panose="02040604050005020304" pitchFamily="18" charset="0"/>
      <p:regular r:id="rId13"/>
      <p:italic r:id="rId14"/>
    </p:embeddedFont>
    <p:embeddedFont>
      <p:font typeface="Arimo Bold" panose="020B060402020202020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K Grotesk Pro Bold" panose="020B0604020202020204" charset="0"/>
      <p:regular r:id="rId21"/>
      <p:bold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26" autoAdjust="0"/>
  </p:normalViewPr>
  <p:slideViewPr>
    <p:cSldViewPr>
      <p:cViewPr>
        <p:scale>
          <a:sx n="66" d="100"/>
          <a:sy n="66" d="100"/>
        </p:scale>
        <p:origin x="294" y="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,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B-2A40-BD7B-5192B98F4A04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D93-4D19-914B-2DC491D654F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42</c:v>
                </c:pt>
                <c:pt idx="1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4B-2A40-BD7B-5192B98F4A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,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7252094849670571"/>
          <c:y val="9.4446961870613785E-2"/>
          <c:w val="0.65495792685408005"/>
          <c:h val="0.844945434977154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C000"/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C98-2D46-BCC0-FE299FC6E799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C98-2D46-BCC0-FE299FC6E79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98-2D46-BCC0-FE299FC6E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,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DE-1B42-B8B7-B13ACC8BF08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4DE-1B42-B8B7-B13ACC8BF08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23</c:v>
                </c:pt>
                <c:pt idx="1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DE-1B42-B8B7-B13ACC8BF0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LORY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952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0998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GIOI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6429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GABRIELA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MIRKO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LORY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220CB7-DCA5-4E5B-97F1-300CDD8D2AA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it-IT" noProof="0"/>
              <a:t>Trascina qui l'immagine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1185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chart" Target="../charts/chart3.xml"/><Relationship Id="rId5" Type="http://schemas.openxmlformats.org/officeDocument/2006/relationships/image" Target="../media/image47.png"/><Relationship Id="rId10" Type="http://schemas.openxmlformats.org/officeDocument/2006/relationships/chart" Target="../charts/chart2.xml"/><Relationship Id="rId4" Type="http://schemas.openxmlformats.org/officeDocument/2006/relationships/image" Target="../media/image2.png"/><Relationship Id="rId9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svg"/><Relationship Id="rId10" Type="http://schemas.openxmlformats.org/officeDocument/2006/relationships/image" Target="../media/image17.sv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jpe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2.png"/><Relationship Id="rId5" Type="http://schemas.openxmlformats.org/officeDocument/2006/relationships/image" Target="../media/image28.sv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10" Type="http://schemas.openxmlformats.org/officeDocument/2006/relationships/image" Target="../media/image2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8862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837920" y="7014241"/>
            <a:ext cx="4612184" cy="8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 Bold"/>
              </a:rPr>
              <a:t>Barbooking.it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72539" y="9392494"/>
            <a:ext cx="7742944" cy="40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935">
                <a:solidFill>
                  <a:srgbClr val="FFFFFF"/>
                </a:solidFill>
                <a:latin typeface="Montserrat"/>
              </a:rPr>
              <a:t>THE JEAN MONNET SMART BAR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72025" y="445498"/>
            <a:ext cx="8743950" cy="87439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127760"/>
            <a:ext cx="320040" cy="886072"/>
            <a:chOff x="0" y="0"/>
            <a:chExt cx="426720" cy="1181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96365" y="1118235"/>
            <a:ext cx="156210" cy="905122"/>
            <a:chOff x="0" y="0"/>
            <a:chExt cx="208280" cy="120683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08280" cy="1206881"/>
            </a:xfrm>
            <a:custGeom>
              <a:avLst/>
              <a:gdLst/>
              <a:ahLst/>
              <a:cxnLst/>
              <a:rect l="l" t="t" r="r" b="b"/>
              <a:pathLst>
                <a:path w="208280" h="1206881">
                  <a:moveTo>
                    <a:pt x="12700" y="0"/>
                  </a:moveTo>
                  <a:lnTo>
                    <a:pt x="195580" y="0"/>
                  </a:lnTo>
                  <a:cubicBezTo>
                    <a:pt x="202565" y="0"/>
                    <a:pt x="208280" y="5715"/>
                    <a:pt x="208280" y="12700"/>
                  </a:cubicBezTo>
                  <a:lnTo>
                    <a:pt x="208280" y="1194181"/>
                  </a:lnTo>
                  <a:cubicBezTo>
                    <a:pt x="208280" y="1201166"/>
                    <a:pt x="202565" y="1206881"/>
                    <a:pt x="195580" y="1206881"/>
                  </a:cubicBezTo>
                  <a:lnTo>
                    <a:pt x="12700" y="1206881"/>
                  </a:lnTo>
                  <a:cubicBezTo>
                    <a:pt x="5715" y="1206881"/>
                    <a:pt x="0" y="1201166"/>
                    <a:pt x="0" y="119418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94181"/>
                  </a:lnTo>
                  <a:lnTo>
                    <a:pt x="12700" y="1194181"/>
                  </a:lnTo>
                  <a:lnTo>
                    <a:pt x="12700" y="1181481"/>
                  </a:lnTo>
                  <a:lnTo>
                    <a:pt x="195580" y="1181481"/>
                  </a:lnTo>
                  <a:lnTo>
                    <a:pt x="195580" y="1194181"/>
                  </a:lnTo>
                  <a:lnTo>
                    <a:pt x="182880" y="1194181"/>
                  </a:lnTo>
                  <a:lnTo>
                    <a:pt x="182880" y="12700"/>
                  </a:lnTo>
                  <a:lnTo>
                    <a:pt x="195580" y="12700"/>
                  </a:lnTo>
                  <a:lnTo>
                    <a:pt x="19558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4911827"/>
            <a:ext cx="18288000" cy="5375173"/>
            <a:chOff x="0" y="0"/>
            <a:chExt cx="24384000" cy="72580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7258141"/>
            </a:xfrm>
            <a:custGeom>
              <a:avLst/>
              <a:gdLst/>
              <a:ahLst/>
              <a:cxnLst/>
              <a:rect l="l" t="t" r="r" b="b"/>
              <a:pathLst>
                <a:path w="24384000" h="7258141">
                  <a:moveTo>
                    <a:pt x="0" y="0"/>
                  </a:moveTo>
                  <a:lnTo>
                    <a:pt x="24384000" y="0"/>
                  </a:lnTo>
                  <a:lnTo>
                    <a:pt x="24384000" y="7258141"/>
                  </a:lnTo>
                  <a:lnTo>
                    <a:pt x="0" y="725814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7776709" y="213112"/>
            <a:ext cx="156210" cy="905122"/>
            <a:chOff x="0" y="0"/>
            <a:chExt cx="208280" cy="120683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08280" cy="1206881"/>
            </a:xfrm>
            <a:custGeom>
              <a:avLst/>
              <a:gdLst/>
              <a:ahLst/>
              <a:cxnLst/>
              <a:rect l="l" t="t" r="r" b="b"/>
              <a:pathLst>
                <a:path w="208280" h="1206881">
                  <a:moveTo>
                    <a:pt x="12700" y="0"/>
                  </a:moveTo>
                  <a:lnTo>
                    <a:pt x="195580" y="0"/>
                  </a:lnTo>
                  <a:cubicBezTo>
                    <a:pt x="202565" y="0"/>
                    <a:pt x="208280" y="5715"/>
                    <a:pt x="208280" y="12700"/>
                  </a:cubicBezTo>
                  <a:lnTo>
                    <a:pt x="208280" y="1194181"/>
                  </a:lnTo>
                  <a:cubicBezTo>
                    <a:pt x="208280" y="1201166"/>
                    <a:pt x="202565" y="1206881"/>
                    <a:pt x="195580" y="1206881"/>
                  </a:cubicBezTo>
                  <a:lnTo>
                    <a:pt x="12700" y="1206881"/>
                  </a:lnTo>
                  <a:cubicBezTo>
                    <a:pt x="5715" y="1206881"/>
                    <a:pt x="0" y="1201166"/>
                    <a:pt x="0" y="119418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94181"/>
                  </a:lnTo>
                  <a:lnTo>
                    <a:pt x="12700" y="1194181"/>
                  </a:lnTo>
                  <a:lnTo>
                    <a:pt x="12700" y="1181481"/>
                  </a:lnTo>
                  <a:lnTo>
                    <a:pt x="195580" y="1181481"/>
                  </a:lnTo>
                  <a:lnTo>
                    <a:pt x="195580" y="1194181"/>
                  </a:lnTo>
                  <a:lnTo>
                    <a:pt x="182880" y="1194181"/>
                  </a:lnTo>
                  <a:lnTo>
                    <a:pt x="182880" y="12700"/>
                  </a:lnTo>
                  <a:lnTo>
                    <a:pt x="195580" y="12700"/>
                  </a:lnTo>
                  <a:lnTo>
                    <a:pt x="19558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867061" y="7237936"/>
            <a:ext cx="2000173" cy="1587638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rcRect l="31155" t="17761" r="30375" b="19399"/>
          <a:stretch>
            <a:fillRect/>
          </a:stretch>
        </p:blipFill>
        <p:spPr>
          <a:xfrm>
            <a:off x="8533008" y="7113486"/>
            <a:ext cx="1581020" cy="1836539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642716" y="6973297"/>
            <a:ext cx="1968026" cy="1968026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686249" y="1311269"/>
            <a:ext cx="1070288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Le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preferenze</a:t>
            </a: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dei</a:t>
            </a: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 </a:t>
            </a:r>
            <a:r>
              <a:rPr lang="en-US" sz="4800" dirty="0" err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consumatori</a:t>
            </a:r>
            <a:endParaRPr lang="en-US" sz="4800" dirty="0">
              <a:solidFill>
                <a:srgbClr val="FCD904"/>
              </a:solidFill>
              <a:latin typeface="Amasis MT Pro Medium" panose="02040604050005020304" pitchFamily="18" charset="0"/>
              <a:ea typeface="Open Sans Extra Bold" panose="020B0604020202020204" charset="0"/>
              <a:cs typeface="Open Sans Extra Bold" panose="020B0604020202020204" charset="0"/>
            </a:endParaRP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501964ED-0D54-1F9B-1D92-CD63E8673E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276662"/>
              </p:ext>
            </p:extLst>
          </p:nvPr>
        </p:nvGraphicFramePr>
        <p:xfrm>
          <a:off x="1015454" y="2703523"/>
          <a:ext cx="5676899" cy="44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14" name="Group 14"/>
          <p:cNvGrpSpPr/>
          <p:nvPr/>
        </p:nvGrpSpPr>
        <p:grpSpPr>
          <a:xfrm>
            <a:off x="3071946" y="4254409"/>
            <a:ext cx="1590404" cy="1590402"/>
            <a:chOff x="0" y="0"/>
            <a:chExt cx="2120538" cy="21205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42%</a:t>
              </a:r>
            </a:p>
          </p:txBody>
        </p:sp>
      </p:grp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5B9219DF-9A67-7E89-0C20-C347D4A18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787927"/>
              </p:ext>
            </p:extLst>
          </p:nvPr>
        </p:nvGraphicFramePr>
        <p:xfrm>
          <a:off x="11901656" y="2678132"/>
          <a:ext cx="5676899" cy="44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EF5CC45B-E062-7FB5-07DF-50F0F4E30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6924576"/>
              </p:ext>
            </p:extLst>
          </p:nvPr>
        </p:nvGraphicFramePr>
        <p:xfrm>
          <a:off x="6458555" y="2652740"/>
          <a:ext cx="5676899" cy="44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21" name="Group 21"/>
          <p:cNvGrpSpPr/>
          <p:nvPr/>
        </p:nvGrpSpPr>
        <p:grpSpPr>
          <a:xfrm>
            <a:off x="8523624" y="4245783"/>
            <a:ext cx="1590485" cy="1604772"/>
            <a:chOff x="0" y="-19050"/>
            <a:chExt cx="2120646" cy="213969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23%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944904" y="4116585"/>
            <a:ext cx="1590404" cy="1590402"/>
            <a:chOff x="0" y="0"/>
            <a:chExt cx="2120538" cy="212053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masis MT Pro Medium" panose="02040604050005020304" pitchFamily="18" charset="0"/>
                </a:rPr>
                <a:t>6%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2940" y="515347"/>
            <a:ext cx="8966314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FCC00"/>
                </a:solidFill>
                <a:latin typeface="Amasis MT Pro Medium" panose="02040604050005020304" pitchFamily="18" charset="0"/>
              </a:rPr>
              <a:t>IL TEAM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222638"/>
            <a:ext cx="320040" cy="886072"/>
            <a:chOff x="0" y="0"/>
            <a:chExt cx="426720" cy="1181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77190" y="222638"/>
            <a:ext cx="137160" cy="886072"/>
            <a:chOff x="0" y="0"/>
            <a:chExt cx="182880" cy="11814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FCC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736853" y="2463614"/>
            <a:ext cx="3424662" cy="3424662"/>
            <a:chOff x="0" y="0"/>
            <a:chExt cx="4566216" cy="4566216"/>
          </a:xfrm>
        </p:grpSpPr>
        <p:sp>
          <p:nvSpPr>
            <p:cNvPr id="8" name="Freeform 8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112756" y="2839517"/>
            <a:ext cx="2672860" cy="2672860"/>
            <a:chOff x="0" y="0"/>
            <a:chExt cx="3563814" cy="35638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AutoShape 12"/>
          <p:cNvSpPr/>
          <p:nvPr/>
        </p:nvSpPr>
        <p:spPr>
          <a:xfrm rot="13423">
            <a:off x="2229476" y="625803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2276816" y="6457272"/>
            <a:ext cx="2344737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Gioia Bertin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534211" y="2463614"/>
            <a:ext cx="3424662" cy="3424662"/>
            <a:chOff x="0" y="0"/>
            <a:chExt cx="4566216" cy="4566216"/>
          </a:xfrm>
        </p:grpSpPr>
        <p:sp>
          <p:nvSpPr>
            <p:cNvPr id="15" name="Freeform 15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5910114" y="2839516"/>
            <a:ext cx="2672860" cy="2672860"/>
            <a:chOff x="0" y="0"/>
            <a:chExt cx="3563814" cy="35638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AutoShape 19"/>
          <p:cNvSpPr/>
          <p:nvPr/>
        </p:nvSpPr>
        <p:spPr>
          <a:xfrm rot="13423">
            <a:off x="6026834" y="625803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6074175" y="6457272"/>
            <a:ext cx="2344737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Mirko Cerati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330348" y="2463614"/>
            <a:ext cx="3424662" cy="3424662"/>
            <a:chOff x="0" y="0"/>
            <a:chExt cx="4566216" cy="4566216"/>
          </a:xfrm>
        </p:grpSpPr>
        <p:sp>
          <p:nvSpPr>
            <p:cNvPr id="22" name="Freeform 22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706251" y="2839517"/>
            <a:ext cx="2672860" cy="2672860"/>
            <a:chOff x="0" y="0"/>
            <a:chExt cx="3563814" cy="35638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AutoShape 26"/>
          <p:cNvSpPr/>
          <p:nvPr/>
        </p:nvSpPr>
        <p:spPr>
          <a:xfrm rot="13423">
            <a:off x="9706260" y="627708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9800948" y="6457272"/>
            <a:ext cx="2344737" cy="72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Lorenzo Marcato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3126485" y="2463613"/>
            <a:ext cx="3424662" cy="3424662"/>
            <a:chOff x="0" y="0"/>
            <a:chExt cx="4566216" cy="4566216"/>
          </a:xfrm>
        </p:grpSpPr>
        <p:sp>
          <p:nvSpPr>
            <p:cNvPr id="29" name="Freeform 29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3502388" y="2839516"/>
            <a:ext cx="2672860" cy="2672860"/>
            <a:chOff x="0" y="0"/>
            <a:chExt cx="3563814" cy="356381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3" name="AutoShape 33"/>
          <p:cNvSpPr/>
          <p:nvPr/>
        </p:nvSpPr>
        <p:spPr>
          <a:xfrm rot="13423">
            <a:off x="13735823" y="623898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13735813" y="6457272"/>
            <a:ext cx="2344737" cy="72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Amasis MT Pro Medium" panose="02040604050005020304" pitchFamily="18" charset="0"/>
              </a:rPr>
              <a:t>Gabriela Badarau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37" name="Picture 3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AC2B85F-4C50-4AD5-48BB-3CBFFC5D98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53" y="2483052"/>
            <a:ext cx="3424619" cy="34246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Picture 38" descr="A person standing in a grassy area&#10;&#10;Description automatically generated with low confidence">
            <a:extLst>
              <a:ext uri="{FF2B5EF4-FFF2-40B4-BE49-F238E27FC236}">
                <a16:creationId xmlns:a16="http://schemas.microsoft.com/office/drawing/2014/main" id="{000533C5-6D54-3D45-7BB0-B75048484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31" y="2373215"/>
            <a:ext cx="3718158" cy="35813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56513" y="3905150"/>
            <a:ext cx="2284344" cy="1427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427532" y="3905150"/>
            <a:ext cx="1427715" cy="14277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097000" y="3757226"/>
            <a:ext cx="1579409" cy="172356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6089" y="5577873"/>
            <a:ext cx="4745190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MINORE AFFOLLAMENTO DURANTE GLI ORARI DI PUNTA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70100" y="5577873"/>
            <a:ext cx="474519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RIDUZIONE DEI TEMPI DI ATTESA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14110" y="5577873"/>
            <a:ext cx="474519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masis MT Pro Medium" panose="02040604050005020304" pitchFamily="18" charset="0"/>
              </a:rPr>
              <a:t>PREVISIONI DI VENDITA ACCURATE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38436" y="1554478"/>
            <a:ext cx="12211128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CD904"/>
                </a:solidFill>
                <a:latin typeface="Amasis MT Pro Medium" panose="02040604050005020304" pitchFamily="18" charset="0"/>
              </a:rPr>
              <a:t>Il nostro obiettivo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40776"/>
          <a:stretch>
            <a:fillRect/>
          </a:stretch>
        </p:blipFill>
        <p:spPr>
          <a:xfrm>
            <a:off x="0" y="0"/>
            <a:ext cx="9144129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CD904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34103" y="5287862"/>
            <a:ext cx="1472110" cy="11040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137213" y="1492586"/>
            <a:ext cx="1258264" cy="132163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347" y="3212465"/>
            <a:ext cx="6727305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LA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NOSTRA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SOLUZIONE: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96417" y="5178772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Pagamenti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DIGITALI e VELOCI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96417" y="1636144"/>
            <a:ext cx="5158872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SITO WEB per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prenotazione</a:t>
            </a:r>
            <a:endParaRPr lang="en-US" sz="3000" dirty="0">
              <a:solidFill>
                <a:srgbClr val="171717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17" name="Graphic 16" descr="Statistics with solid fill">
            <a:extLst>
              <a:ext uri="{FF2B5EF4-FFF2-40B4-BE49-F238E27FC236}">
                <a16:creationId xmlns:a16="http://schemas.microsoft.com/office/drawing/2014/main" id="{DA71580E-B265-5C07-4A40-5D14D904DD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30290" y="7164607"/>
            <a:ext cx="1472109" cy="1472109"/>
          </a:xfrm>
          <a:prstGeom prst="rect">
            <a:avLst/>
          </a:prstGeom>
        </p:spPr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0DD07B84-34ED-3EA1-0924-7461618613A6}"/>
              </a:ext>
            </a:extLst>
          </p:cNvPr>
          <p:cNvSpPr txBox="1"/>
          <p:nvPr/>
        </p:nvSpPr>
        <p:spPr>
          <a:xfrm>
            <a:off x="11868741" y="7383404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STATISTICHE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periodiche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e FEEDBACK da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utenti</a:t>
            </a:r>
            <a:endParaRPr lang="en-US" sz="3000" dirty="0">
              <a:solidFill>
                <a:srgbClr val="171717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20" name="Graphic 19" descr="Target Audience outline">
            <a:extLst>
              <a:ext uri="{FF2B5EF4-FFF2-40B4-BE49-F238E27FC236}">
                <a16:creationId xmlns:a16="http://schemas.microsoft.com/office/drawing/2014/main" id="{EC0756CB-8E22-5869-C191-3F8B888A04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16293" y="3296603"/>
            <a:ext cx="1472110" cy="1472110"/>
          </a:xfrm>
          <a:prstGeom prst="rect">
            <a:avLst/>
          </a:prstGeom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F16A00CB-DCBC-7404-5729-B5786E0899B1}"/>
              </a:ext>
            </a:extLst>
          </p:cNvPr>
          <p:cNvSpPr txBox="1"/>
          <p:nvPr/>
        </p:nvSpPr>
        <p:spPr>
          <a:xfrm>
            <a:off x="11920781" y="3422490"/>
            <a:ext cx="5158872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EFFICENTE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40776"/>
          <a:stretch>
            <a:fillRect/>
          </a:stretch>
        </p:blipFill>
        <p:spPr>
          <a:xfrm>
            <a:off x="0" y="0"/>
            <a:ext cx="9144129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CD904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84468" y="4319766"/>
            <a:ext cx="1380160" cy="13801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184468" y="1619160"/>
            <a:ext cx="1181330" cy="1434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45416" y="7308664"/>
            <a:ext cx="1258264" cy="137857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347" y="3212465"/>
            <a:ext cx="6727305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LA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NOSTRA</a:t>
            </a:r>
          </a:p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SOLUZIONE: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20781" y="4492589"/>
            <a:ext cx="5158872" cy="103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Cassa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INTEGRATA e SINCRONIZZATA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64628" y="2145503"/>
            <a:ext cx="5158872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CONTROLLO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magazzino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12760" y="7644723"/>
            <a:ext cx="5655035" cy="4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Gestione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</a:t>
            </a:r>
            <a:r>
              <a:rPr lang="en-US" sz="3000" dirty="0" err="1">
                <a:solidFill>
                  <a:srgbClr val="171717"/>
                </a:solidFill>
                <a:latin typeface="Amasis MT Pro Medium" panose="02040604050005020304" pitchFamily="18" charset="0"/>
              </a:rPr>
              <a:t>fornitori-materie</a:t>
            </a:r>
            <a:r>
              <a:rPr lang="en-US" sz="3000" dirty="0">
                <a:solidFill>
                  <a:srgbClr val="171717"/>
                </a:solidFill>
                <a:latin typeface="Amasis MT Pro Medium" panose="02040604050005020304" pitchFamily="18" charset="0"/>
              </a:rPr>
              <a:t> prime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769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25209" y="6400455"/>
            <a:ext cx="18413209" cy="4292355"/>
            <a:chOff x="0" y="0"/>
            <a:chExt cx="4849569" cy="11304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49569" cy="1130497"/>
            </a:xfrm>
            <a:custGeom>
              <a:avLst/>
              <a:gdLst/>
              <a:ahLst/>
              <a:cxnLst/>
              <a:rect l="l" t="t" r="r" b="b"/>
              <a:pathLst>
                <a:path w="4849569" h="1130497">
                  <a:moveTo>
                    <a:pt x="0" y="0"/>
                  </a:moveTo>
                  <a:lnTo>
                    <a:pt x="4849569" y="0"/>
                  </a:lnTo>
                  <a:lnTo>
                    <a:pt x="4849569" y="1130497"/>
                  </a:lnTo>
                  <a:lnTo>
                    <a:pt x="0" y="1130497"/>
                  </a:ln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-502971" y="6437473"/>
            <a:ext cx="3110966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263766" y="4253706"/>
            <a:ext cx="4293498" cy="429349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58060" y="4348000"/>
            <a:ext cx="4104909" cy="410490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999088" y="4253706"/>
            <a:ext cx="4293498" cy="42934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093382" y="4348000"/>
            <a:ext cx="4104909" cy="410490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730736" y="4253706"/>
            <a:ext cx="4293498" cy="42934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825030" y="4348000"/>
            <a:ext cx="4104909" cy="410490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>
                <a:latin typeface="Amasis MT Pro Medium" panose="02040604050005020304" pitchFamily="18" charset="0"/>
              </a:endParaRP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58753" y="9092924"/>
            <a:ext cx="824403" cy="13602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08844" y="5066510"/>
            <a:ext cx="2003341" cy="2667888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568560" y="1123950"/>
            <a:ext cx="13025671" cy="125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5"/>
              </a:lnSpc>
            </a:pPr>
            <a:r>
              <a:rPr lang="en-US" sz="8903" dirty="0" err="1">
                <a:solidFill>
                  <a:srgbClr val="FCD904"/>
                </a:solidFill>
                <a:latin typeface="Amasis MT Pro Medium" panose="02040604050005020304" pitchFamily="18" charset="0"/>
              </a:rPr>
              <a:t>Sito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Web </a:t>
            </a:r>
            <a:r>
              <a:rPr lang="en-US" sz="8903" dirty="0">
                <a:solidFill>
                  <a:srgbClr val="F5E79D"/>
                </a:solidFill>
                <a:latin typeface="Amasis MT Pro Medium" panose="02040604050005020304" pitchFamily="18" charset="0"/>
              </a:rPr>
              <a:t>vs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</a:t>
            </a:r>
            <a:r>
              <a:rPr lang="en-US" sz="8903" dirty="0" err="1">
                <a:solidFill>
                  <a:srgbClr val="FCD904"/>
                </a:solidFill>
                <a:latin typeface="Amasis MT Pro Medium" panose="02040604050005020304" pitchFamily="18" charset="0"/>
              </a:rPr>
              <a:t>Applicazione</a:t>
            </a:r>
            <a:r>
              <a:rPr lang="en-US" sz="8903" dirty="0">
                <a:solidFill>
                  <a:srgbClr val="FCD904"/>
                </a:solidFill>
                <a:latin typeface="Amasis MT Pro Medium" panose="02040604050005020304" pitchFamily="18" charset="0"/>
              </a:rPr>
              <a:t> 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-1021618" y="2405694"/>
            <a:ext cx="4033677" cy="41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3"/>
              </a:lnSpc>
              <a:spcBef>
                <a:spcPct val="0"/>
              </a:spcBef>
            </a:pPr>
            <a:endParaRPr>
              <a:latin typeface="Amasis MT Pro Medium" panose="020406040500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026762" y="8725594"/>
            <a:ext cx="4767505" cy="1065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>
                <a:solidFill>
                  <a:srgbClr val="000000"/>
                </a:solidFill>
                <a:latin typeface="Amasis MT Pro Medium" panose="02040604050005020304" pitchFamily="18" charset="0"/>
              </a:rPr>
              <a:t>Nessun utilizzo dello spazio del dispositivo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60247" y="8725594"/>
            <a:ext cx="4767505" cy="10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ACCESSIBILE da tutti </a:t>
            </a: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i</a:t>
            </a: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dispositivi</a:t>
            </a:r>
            <a:endParaRPr lang="en-US" sz="3058" dirty="0">
              <a:solidFill>
                <a:srgbClr val="00000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493732" y="8725594"/>
            <a:ext cx="4767505" cy="10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Manutenzione</a:t>
            </a: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</a:p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>
                <a:solidFill>
                  <a:srgbClr val="000000"/>
                </a:solidFill>
                <a:latin typeface="Amasis MT Pro Medium" panose="02040604050005020304" pitchFamily="18" charset="0"/>
              </a:rPr>
              <a:t>FACILE e VELOCE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580615" y="5738399"/>
            <a:ext cx="3168819" cy="144577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614474" y="5338784"/>
            <a:ext cx="2526022" cy="224500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3174765" y="3047971"/>
            <a:ext cx="19376492" cy="4191057"/>
            <a:chOff x="0" y="0"/>
            <a:chExt cx="7588051" cy="16412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8051" cy="1641265"/>
            </a:xfrm>
            <a:custGeom>
              <a:avLst/>
              <a:gdLst/>
              <a:ahLst/>
              <a:cxnLst/>
              <a:rect l="l" t="t" r="r" b="b"/>
              <a:pathLst>
                <a:path w="7588051" h="1641265">
                  <a:moveTo>
                    <a:pt x="0" y="0"/>
                  </a:moveTo>
                  <a:lnTo>
                    <a:pt x="7588051" y="0"/>
                  </a:lnTo>
                  <a:lnTo>
                    <a:pt x="7588051" y="1641265"/>
                  </a:lnTo>
                  <a:lnTo>
                    <a:pt x="0" y="16412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AutoShape 4"/>
          <p:cNvSpPr/>
          <p:nvPr/>
        </p:nvSpPr>
        <p:spPr>
          <a:xfrm rot="-2700000">
            <a:off x="14578339" y="5072600"/>
            <a:ext cx="3893054" cy="0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998625" y="1028700"/>
            <a:ext cx="8177581" cy="8177581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7" name="AutoShape 7"/>
          <p:cNvSpPr/>
          <p:nvPr/>
        </p:nvSpPr>
        <p:spPr>
          <a:xfrm rot="-2700000">
            <a:off x="3091959" y="9279469"/>
            <a:ext cx="3893054" cy="0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28295" y="1556195"/>
            <a:ext cx="7694676" cy="822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08656" y="2647317"/>
            <a:ext cx="1268633" cy="9800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121876" y="4291407"/>
            <a:ext cx="1357169" cy="137958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698951" y="6337745"/>
            <a:ext cx="1478338" cy="148950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84228" y="558111"/>
            <a:ext cx="5072835" cy="8427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99"/>
              </a:lnSpc>
            </a:pP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Perchè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il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cliente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dovrebbe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apprezzare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 il nostro </a:t>
            </a:r>
            <a:r>
              <a:rPr lang="en-US" sz="7928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7928" dirty="0">
                <a:solidFill>
                  <a:srgbClr val="000000"/>
                </a:solidFill>
                <a:latin typeface="Amasis MT Pro Medium" panose="02040604050005020304" pitchFamily="18" charset="0"/>
              </a:rPr>
              <a:t>?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77289" y="2442636"/>
            <a:ext cx="3371445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masis MT Pro Medium" panose="02040604050005020304" pitchFamily="18" charset="0"/>
              </a:rPr>
              <a:t>Pagamento veloce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1215" y="4286511"/>
            <a:ext cx="3371445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masis MT Pro Medium" panose="02040604050005020304" pitchFamily="18" charset="0"/>
              </a:rPr>
              <a:t>Disponibilità garantita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52081" y="6387810"/>
            <a:ext cx="3371445" cy="133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Servizio</a:t>
            </a:r>
            <a:r>
              <a:rPr lang="en-US" sz="3800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più</a:t>
            </a:r>
            <a:r>
              <a:rPr lang="en-US" sz="3800" dirty="0">
                <a:solidFill>
                  <a:srgbClr val="00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masis MT Pro Medium" panose="02040604050005020304" pitchFamily="18" charset="0"/>
              </a:rPr>
              <a:t>rapido</a:t>
            </a:r>
            <a:endParaRPr lang="en-US" sz="3800" dirty="0">
              <a:solidFill>
                <a:srgbClr val="000000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22638"/>
            <a:ext cx="320040" cy="886072"/>
            <a:chOff x="0" y="0"/>
            <a:chExt cx="426720" cy="11814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7190" y="222638"/>
            <a:ext cx="137160" cy="886072"/>
            <a:chOff x="0" y="0"/>
            <a:chExt cx="182880" cy="11814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553420" y="3313182"/>
            <a:ext cx="2834640" cy="491490"/>
            <a:chOff x="0" y="0"/>
            <a:chExt cx="3779520" cy="655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553420" y="3804672"/>
            <a:ext cx="2834640" cy="1005840"/>
            <a:chOff x="0" y="0"/>
            <a:chExt cx="3779520" cy="13411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736674" y="3327128"/>
            <a:ext cx="2834640" cy="491490"/>
            <a:chOff x="0" y="0"/>
            <a:chExt cx="3779520" cy="655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736674" y="3818617"/>
            <a:ext cx="2834640" cy="1005840"/>
            <a:chOff x="0" y="0"/>
            <a:chExt cx="3779520" cy="1341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925644" y="3327128"/>
            <a:ext cx="2834640" cy="491490"/>
            <a:chOff x="0" y="0"/>
            <a:chExt cx="3779520" cy="6553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925644" y="3818617"/>
            <a:ext cx="2834640" cy="1005840"/>
            <a:chOff x="0" y="0"/>
            <a:chExt cx="3779520" cy="13411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633131" y="7884220"/>
            <a:ext cx="5021771" cy="1053560"/>
            <a:chOff x="0" y="0"/>
            <a:chExt cx="6695695" cy="14047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95695" cy="1404747"/>
            </a:xfrm>
            <a:custGeom>
              <a:avLst/>
              <a:gdLst/>
              <a:ahLst/>
              <a:cxnLst/>
              <a:rect l="l" t="t" r="r" b="b"/>
              <a:pathLst>
                <a:path w="6695694" h="1404747">
                  <a:moveTo>
                    <a:pt x="0" y="0"/>
                  </a:moveTo>
                  <a:lnTo>
                    <a:pt x="6695694" y="0"/>
                  </a:lnTo>
                  <a:lnTo>
                    <a:pt x="6695694" y="1404747"/>
                  </a:lnTo>
                  <a:lnTo>
                    <a:pt x="0" y="1404747"/>
                  </a:lnTo>
                  <a:close/>
                </a:path>
              </a:pathLst>
            </a:custGeom>
            <a:solidFill>
              <a:srgbClr val="D83B01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293594"/>
            <a:ext cx="2231748" cy="223174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907335">
            <a:off x="5537562" y="5709363"/>
            <a:ext cx="2191136" cy="662819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71500" y="586629"/>
            <a:ext cx="15378896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PROSPETTIVE DI SETTORE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30321" y="3308598"/>
            <a:ext cx="1017449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IT" sz="2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~</a:t>
            </a:r>
            <a:r>
              <a:rPr lang="en-US" sz="27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1800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007012" y="3966999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Alunni nella scuola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28992" y="3322544"/>
            <a:ext cx="1024608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IT" sz="2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~ </a:t>
            </a:r>
            <a:r>
              <a:rPr lang="en-US" sz="27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200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90267" y="3980945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Personale scolastico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40305" y="3322544"/>
            <a:ext cx="1392045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IT" sz="2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~</a:t>
            </a:r>
            <a:r>
              <a:rPr lang="en-US" sz="2700" dirty="0">
                <a:solidFill>
                  <a:srgbClr val="FCD904"/>
                </a:solidFill>
                <a:latin typeface="Amasis MT Pro Medium" panose="02040604050005020304" pitchFamily="18" charset="0"/>
              </a:rPr>
              <a:t>60</a:t>
            </a:r>
          </a:p>
          <a:p>
            <a:pPr algn="ctr">
              <a:lnSpc>
                <a:spcPts val="3240"/>
              </a:lnSpc>
            </a:pPr>
            <a:endParaRPr lang="en-US" sz="2700" dirty="0">
              <a:solidFill>
                <a:srgbClr val="FCD904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79237" y="3980945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Amasis MT Pro Medium" panose="02040604050005020304" pitchFamily="18" charset="0"/>
              </a:rPr>
              <a:t>Collaboratori scolastici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871074" y="8001421"/>
            <a:ext cx="4326047" cy="772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4800" dirty="0">
                <a:latin typeface="Amasis MT Pro Medium" panose="02040604050005020304" pitchFamily="18" charset="0"/>
              </a:rPr>
              <a:t>SUCCESSO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53851" y="2528703"/>
            <a:ext cx="15378896" cy="62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>
                <a:solidFill>
                  <a:srgbClr val="FCD904"/>
                </a:solidFill>
                <a:latin typeface="HK Grotesk Pro Bold"/>
              </a:rPr>
              <a:t>2000</a:t>
            </a:r>
            <a:r>
              <a:rPr lang="en-US" sz="4800">
                <a:solidFill>
                  <a:srgbClr val="D83B01"/>
                </a:solidFill>
                <a:latin typeface="HK Grotesk Pro Bold"/>
              </a:rPr>
              <a:t> </a:t>
            </a:r>
            <a:r>
              <a:rPr lang="en-US" sz="4800">
                <a:solidFill>
                  <a:srgbClr val="FFFFFF"/>
                </a:solidFill>
                <a:latin typeface="HK Grotesk Pro Bold"/>
              </a:rPr>
              <a:t>POTENZIALI</a:t>
            </a:r>
            <a:r>
              <a:rPr lang="en-US" sz="4800">
                <a:solidFill>
                  <a:srgbClr val="D83B01"/>
                </a:solidFill>
                <a:latin typeface="HK Grotesk Pro Bold"/>
              </a:rPr>
              <a:t> </a:t>
            </a:r>
            <a:r>
              <a:rPr lang="en-US" sz="4800">
                <a:solidFill>
                  <a:srgbClr val="FCD904"/>
                </a:solidFill>
                <a:latin typeface="HK Grotesk Pro Bold"/>
              </a:rPr>
              <a:t>CLIENTI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517406">
            <a:off x="8058426" y="5775848"/>
            <a:ext cx="2191136" cy="662819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078631">
            <a:off x="10283669" y="5709363"/>
            <a:ext cx="2191136" cy="66281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887B58E-41FC-6B61-EFD9-633CBCF77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Rettangolo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8662" y="-1"/>
            <a:ext cx="18288001" cy="10287001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 dirty="0">
              <a:solidFill>
                <a:srgbClr val="FCD904"/>
              </a:solidFill>
            </a:endParaRPr>
          </a:p>
        </p:txBody>
      </p:sp>
      <p:sp>
        <p:nvSpPr>
          <p:cNvPr id="29" name="Casella di testo 28"/>
          <p:cNvSpPr txBox="1"/>
          <p:nvPr/>
        </p:nvSpPr>
        <p:spPr>
          <a:xfrm>
            <a:off x="1447800" y="1398070"/>
            <a:ext cx="163068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80000"/>
              </a:lnSpc>
            </a:pPr>
            <a:r>
              <a:rPr lang="it-IT" sz="7200" noProof="1">
                <a:solidFill>
                  <a:srgbClr val="FCD904"/>
                </a:solidFill>
                <a:latin typeface="Amasis MT Pro Medium" panose="02040604050005020304" pitchFamily="18" charset="0"/>
                <a:ea typeface="Open Sans Extra Bold" panose="020B0604020202020204" charset="0"/>
                <a:cs typeface="Open Sans Extra Bold" panose="020B0604020202020204" charset="0"/>
              </a:rPr>
              <a:t>PAGAMENTI ONLINE VS CONTANTI</a:t>
            </a:r>
          </a:p>
        </p:txBody>
      </p:sp>
      <p:sp>
        <p:nvSpPr>
          <p:cNvPr id="10" name="Rettangolo 9"/>
          <p:cNvSpPr/>
          <p:nvPr/>
        </p:nvSpPr>
        <p:spPr>
          <a:xfrm>
            <a:off x="1447800" y="2866928"/>
            <a:ext cx="15925800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Al Monnet, più </a:t>
            </a:r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70% </a:t>
            </a:r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ha scelto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pagamenti elettronici</a:t>
            </a:r>
            <a:r>
              <a:rPr lang="it-IT" sz="36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, </a:t>
            </a:r>
          </a:p>
          <a:p>
            <a:r>
              <a:rPr lang="it-IT" sz="36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mentre </a:t>
            </a:r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soltanto il 18% degli intervistati ha indicato il contante, </a:t>
            </a:r>
          </a:p>
          <a:p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infine il restante 11%</a:t>
            </a:r>
            <a:r>
              <a:rPr lang="it-IT" sz="32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 </a:t>
            </a:r>
            <a:r>
              <a:rPr lang="it-IT" sz="36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ha preferito non fare scelta netta</a:t>
            </a:r>
            <a:r>
              <a:rPr lang="it-IT" sz="3600" dirty="0">
                <a:solidFill>
                  <a:srgbClr val="F7F7F7"/>
                </a:solidFill>
                <a:latin typeface="Amasis MT Pro Medium" panose="02040604050005020304" pitchFamily="18" charset="0"/>
              </a:rPr>
              <a:t>.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1"/>
              <a:t>Diapositiva 5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65A9C6E-DC1B-4213-91C4-BF386B7F3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93595"/>
            <a:ext cx="2231748" cy="22317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9B78892-E6CE-4EA8-5987-0FF67B76C6A1}"/>
              </a:ext>
            </a:extLst>
          </p:cNvPr>
          <p:cNvSpPr txBox="1"/>
          <p:nvPr/>
        </p:nvSpPr>
        <p:spPr>
          <a:xfrm>
            <a:off x="8305800" y="6402478"/>
            <a:ext cx="6896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I PAGAMENTI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SMART</a:t>
            </a:r>
            <a:r>
              <a:rPr lang="it-IT" sz="4400" b="1" dirty="0">
                <a:solidFill>
                  <a:srgbClr val="F7F7F7"/>
                </a:solidFill>
                <a:latin typeface="Amasis MT Pro Medium" panose="02040604050005020304" pitchFamily="18" charset="0"/>
              </a:rPr>
              <a:t> SONO IL </a:t>
            </a:r>
            <a:r>
              <a:rPr lang="it-IT" sz="4400" b="1" dirty="0">
                <a:solidFill>
                  <a:srgbClr val="FCD904"/>
                </a:solidFill>
                <a:latin typeface="Amasis MT Pro Medium" panose="02040604050005020304" pitchFamily="18" charset="0"/>
              </a:rPr>
              <a:t>FUTURO !</a:t>
            </a:r>
            <a:endParaRPr lang="it-IT" sz="4400" dirty="0">
              <a:solidFill>
                <a:srgbClr val="FCD904"/>
              </a:solidFill>
              <a:latin typeface="Amasis MT Pro Medium" panose="02040604050005020304" pitchFamily="18" charset="0"/>
            </a:endParaRPr>
          </a:p>
          <a:p>
            <a:endParaRPr lang="it-IT" sz="4400" dirty="0">
              <a:latin typeface="Amasis MT Pro Medium" panose="02040604050005020304" pitchFamily="18" charset="0"/>
            </a:endParaRPr>
          </a:p>
        </p:txBody>
      </p:sp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6C059E4D-25F0-2648-A3A8-8E69DEBFA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4" t="25273" r="35294" b="24183"/>
          <a:stretch/>
        </p:blipFill>
        <p:spPr>
          <a:xfrm>
            <a:off x="5069414" y="5532048"/>
            <a:ext cx="3588389" cy="33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211</Words>
  <Application>Microsoft Office PowerPoint</Application>
  <PresentationFormat>Personalizzato</PresentationFormat>
  <Paragraphs>80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8" baseType="lpstr">
      <vt:lpstr>Amasis MT Pro Medium</vt:lpstr>
      <vt:lpstr>Arial</vt:lpstr>
      <vt:lpstr>Montserrat</vt:lpstr>
      <vt:lpstr>Arial</vt:lpstr>
      <vt:lpstr>HK Grotesk Pro Bold</vt:lpstr>
      <vt:lpstr>Arimo Bold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Diapositiva 5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BarBooking</dc:title>
  <cp:lastModifiedBy>Lorenzo Marcato</cp:lastModifiedBy>
  <cp:revision>8</cp:revision>
  <dcterms:created xsi:type="dcterms:W3CDTF">2006-08-16T00:00:00Z</dcterms:created>
  <dcterms:modified xsi:type="dcterms:W3CDTF">2023-01-30T19:32:42Z</dcterms:modified>
  <dc:identifier>DAFZB4zmQPg</dc:identifier>
</cp:coreProperties>
</file>